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78" r:id="rId2"/>
    <p:sldId id="279" r:id="rId3"/>
    <p:sldId id="273" r:id="rId4"/>
    <p:sldId id="377" r:id="rId5"/>
    <p:sldId id="281" r:id="rId6"/>
    <p:sldId id="380" r:id="rId7"/>
    <p:sldId id="364" r:id="rId8"/>
    <p:sldId id="282" r:id="rId9"/>
    <p:sldId id="370" r:id="rId10"/>
    <p:sldId id="378" r:id="rId11"/>
    <p:sldId id="379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5D8C"/>
    <a:srgbClr val="185988"/>
    <a:srgbClr val="F5F5F5"/>
    <a:srgbClr val="C3B171"/>
    <a:srgbClr val="012640"/>
    <a:srgbClr val="DACF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71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509" y="58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jp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F5B9C1-6FF2-4E49-AB0C-45E37859B6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B880CB-075B-4D70-8EEB-A220B8ED41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6BF937-7865-4B36-921B-610097A89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01ACB6-EFEF-475B-BC73-E40B710CB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C135D0-B3F0-46AE-B0BF-209EA0B25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2408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F10889-A5CB-44D0-970D-EBDABBF19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79F362A-D1F2-4ACE-9DE1-18AC342BDA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298A321-7FA9-4ED5-9EB1-C00D0EA24E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EE09A8-9CCA-442B-A526-53A42A08D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B2AEAD-4CF7-47ED-8F6A-D72591A4F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037086-FA39-471F-8BCD-ECAC475BF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0146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9B0DCC-C3B1-4F04-AC08-9B0D56B3A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8EE541A-AE93-4A3A-931A-321E062138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7C31E3-E000-4572-8A4A-BC0FBC24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05F866-E540-43A1-8E04-B4540004D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2DBAE-416E-4B14-AE21-440B60C57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0682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7ACE99B-1BD1-4ED6-89BE-408A683405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E8F63E-2203-4425-B499-1A6DA1ED01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43481B-1B74-44E8-BE04-B35556A23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A5E51B-8D7B-4829-8204-E83C25AB1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D72D36-C36B-4F45-AAC1-B2DC28C66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299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A44D03-9AF8-4A55-9BD0-4DBE4B3AF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9D1271-55E0-47A1-A8F1-C224D8FBA1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1D4464-59DC-4B4F-8C82-9E7F248D6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03397C-FBF1-4DB0-879F-03411845C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D9343C-E60F-48D6-862A-96F6200FF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712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7EDD0D-0754-48CD-8722-2AC33B838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B37962-324A-4F1F-B7E7-61A51D862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A41033-A8CF-4AB5-90AA-C54651A1B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A9F7D4-54B0-4004-8A56-F92C65816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F618CF-3C59-4F65-B6B1-DAC3E3069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7426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478D71-9DD5-4311-BA73-93020E8A6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6E8B09-7AD4-4103-8809-08A66DBE5D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0AFB49-D202-425D-BE8B-C3FA9F6AA1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B4CE85-6D8D-4BB1-971C-D354BF8F0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C41D07-495E-4137-927A-000D588B2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308552-246E-4983-9977-F7B13D31E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3084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171E32-522F-41BB-833B-545F70D3E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8BA206-4D58-4D9B-9948-EA60AE6A7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54F336-173D-4B8E-9601-FB1E37DF5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7747CB8-EE29-428E-8F1F-ACD5A43501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5299DD1-8901-456C-9007-13C6246591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0A924E-6895-4C43-8EAE-BEA4DCE91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59FA1F0-753A-4F7B-8348-73A44B312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60B2F48-B08B-4155-BE96-A925B7FFC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94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BCBA06-5024-44F1-9C61-505005455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5007553-4C87-468D-9F2D-FB6032799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9AE54FA-3674-4746-BF82-EC7EBD918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DC853-FD31-4E8D-B420-7A33B8790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5389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79E07A-94A6-483A-8849-8E6DE692B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D9BE1B-817F-40D8-90C8-F91D32CF7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AF10F4-65E3-4CFA-A184-E37686814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51FE5E5-427D-4B99-89C7-43AB9227F2F1}"/>
              </a:ext>
            </a:extLst>
          </p:cNvPr>
          <p:cNvGrpSpPr/>
          <p:nvPr userDrawn="1"/>
        </p:nvGrpSpPr>
        <p:grpSpPr>
          <a:xfrm>
            <a:off x="172720" y="6410960"/>
            <a:ext cx="12019280" cy="284480"/>
            <a:chOff x="172720" y="6410960"/>
            <a:chExt cx="12019280" cy="28448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4E9EB06-1BB6-4F2E-8626-387F4AC6E755}"/>
                </a:ext>
              </a:extLst>
            </p:cNvPr>
            <p:cNvSpPr/>
            <p:nvPr userDrawn="1"/>
          </p:nvSpPr>
          <p:spPr>
            <a:xfrm>
              <a:off x="172720" y="6410960"/>
              <a:ext cx="12019280" cy="2844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D8B4587-CF56-4D5A-B341-F220D295B749}"/>
                </a:ext>
              </a:extLst>
            </p:cNvPr>
            <p:cNvSpPr txBox="1"/>
            <p:nvPr userDrawn="1"/>
          </p:nvSpPr>
          <p:spPr>
            <a:xfrm>
              <a:off x="9766856" y="6428899"/>
              <a:ext cx="240482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000" dirty="0">
                  <a:solidFill>
                    <a:schemeClr val="bg1"/>
                  </a:solidFill>
                </a:rPr>
                <a:t>ⓒSaebyeol Yu.</a:t>
              </a:r>
              <a:r>
                <a:rPr lang="ko-KR" altLang="en-US" sz="1000" dirty="0">
                  <a:solidFill>
                    <a:schemeClr val="bg1"/>
                  </a:solidFill>
                </a:rPr>
                <a:t> </a:t>
              </a:r>
              <a:r>
                <a:rPr lang="en-US" altLang="ko-KR" sz="1000" dirty="0" err="1">
                  <a:solidFill>
                    <a:schemeClr val="bg1"/>
                  </a:solidFill>
                </a:rPr>
                <a:t>Saebyeol’s</a:t>
              </a:r>
              <a:r>
                <a:rPr lang="ko-KR" altLang="en-US" sz="1000" dirty="0">
                  <a:solidFill>
                    <a:schemeClr val="bg1"/>
                  </a:solidFill>
                </a:rPr>
                <a:t> </a:t>
              </a:r>
              <a:r>
                <a:rPr lang="en-US" altLang="ko-KR" sz="1000" dirty="0">
                  <a:solidFill>
                    <a:schemeClr val="bg1"/>
                  </a:solidFill>
                </a:rPr>
                <a:t>PowerPoint</a:t>
              </a:r>
              <a:endParaRPr lang="ko-KR" altLang="en-US" sz="1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7593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79E07A-94A6-483A-8849-8E6DE692B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D9BE1B-817F-40D8-90C8-F91D32CF7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AF10F4-65E3-4CFA-A184-E37686814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067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0F596F-BEC0-4D71-9113-57C383FD1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9061D6-B6C2-4D4E-8AB4-9F136FED4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8FE8EA-4580-4B75-A339-AF7C68F66E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A7BF5E-A4D8-4810-8B67-EEEFDD711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0C3C6B-DEFF-4516-B444-489DBE7C3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8592AB-03CB-4ED9-97EA-3D751979F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302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C2A3F89-EDBA-451E-A4FC-BA419B5BB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560B53-86D9-4B99-B984-9F66917ED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8E5F9A-464D-4909-8E4F-684A1F5A64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A50C2-589C-42C8-B763-56D87D9D16BD}" type="datetimeFigureOut">
              <a:rPr lang="ko-KR" altLang="en-US" smtClean="0"/>
              <a:t>2023-09-11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C7EE71-2568-4BC3-BE32-43343DE694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1DF1FC-575E-4EA7-B81C-814C788802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678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70B878F-DB9C-42AC-AAF6-852B28DD54D3}"/>
              </a:ext>
            </a:extLst>
          </p:cNvPr>
          <p:cNvSpPr/>
          <p:nvPr/>
        </p:nvSpPr>
        <p:spPr>
          <a:xfrm>
            <a:off x="386080" y="355600"/>
            <a:ext cx="1280160" cy="128016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0A55651-92D2-A373-E858-3289C6C8F067}"/>
              </a:ext>
            </a:extLst>
          </p:cNvPr>
          <p:cNvSpPr/>
          <p:nvPr/>
        </p:nvSpPr>
        <p:spPr>
          <a:xfrm>
            <a:off x="4052047" y="1075765"/>
            <a:ext cx="4016188" cy="14702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85B2D16-14DA-B991-8CEC-711D3420717D}"/>
              </a:ext>
            </a:extLst>
          </p:cNvPr>
          <p:cNvSpPr/>
          <p:nvPr/>
        </p:nvSpPr>
        <p:spPr>
          <a:xfrm>
            <a:off x="8557707" y="5289176"/>
            <a:ext cx="3521337" cy="14702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5215FC-EC8A-2B7F-992C-B67809173DC5}"/>
              </a:ext>
            </a:extLst>
          </p:cNvPr>
          <p:cNvSpPr txBox="1"/>
          <p:nvPr/>
        </p:nvSpPr>
        <p:spPr>
          <a:xfrm>
            <a:off x="8833757" y="5460505"/>
            <a:ext cx="3358244" cy="1233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spc="3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IT</a:t>
            </a:r>
            <a:r>
              <a:rPr lang="ko-KR" altLang="en-US" sz="1600" spc="3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융합학부</a:t>
            </a:r>
            <a:endParaRPr lang="en-US" altLang="ko-KR" sz="1600" spc="3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spc="3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스마트</a:t>
            </a:r>
            <a:r>
              <a:rPr lang="en-US" altLang="ko-KR" sz="1600" spc="3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IT</a:t>
            </a:r>
            <a:r>
              <a:rPr lang="ko-KR" altLang="en-US" sz="1600" spc="3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보안 전공</a:t>
            </a:r>
            <a:endParaRPr lang="en-US" altLang="ko-KR" sz="1600" spc="3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spc="3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김나연</a:t>
            </a:r>
            <a:r>
              <a:rPr lang="en-US" altLang="ko-KR" sz="2000" b="1" spc="3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 b="1" spc="3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이정민</a:t>
            </a:r>
            <a:r>
              <a:rPr lang="en-US" altLang="ko-KR" sz="2000" b="1" spc="3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 b="1" spc="3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허세진</a:t>
            </a:r>
            <a:endParaRPr lang="ko-KR" altLang="en-US" sz="2000" b="1" spc="3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B5B615-05C5-C63E-330A-1087B79CCE71}"/>
              </a:ext>
            </a:extLst>
          </p:cNvPr>
          <p:cNvSpPr txBox="1"/>
          <p:nvPr/>
        </p:nvSpPr>
        <p:spPr>
          <a:xfrm>
            <a:off x="4297094" y="3707934"/>
            <a:ext cx="4140878" cy="14745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200" b="1" spc="3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Meditake</a:t>
            </a:r>
          </a:p>
          <a:p>
            <a:pPr algn="ctr">
              <a:lnSpc>
                <a:spcPct val="150000"/>
              </a:lnSpc>
            </a:pPr>
            <a:r>
              <a:rPr lang="ko-KR" altLang="en-US" sz="3200" b="1" spc="3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복약 관리 프로젝트</a:t>
            </a:r>
            <a:endParaRPr lang="ko-KR" altLang="en-US" sz="3200" b="1" spc="3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9" name="그림 8" descr="텍스트, 스크린샷, 그래픽, 상징이(가) 표시된 사진&#10;&#10;자동 생성된 설명">
            <a:extLst>
              <a:ext uri="{FF2B5EF4-FFF2-40B4-BE49-F238E27FC236}">
                <a16:creationId xmlns:a16="http://schemas.microsoft.com/office/drawing/2014/main" id="{01F3EE60-35A7-3045-D2A9-8512BDF2FE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3484" y="1979836"/>
            <a:ext cx="1728098" cy="172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11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>
                <a:solidFill>
                  <a:schemeClr val="accent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Part 3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317379-035B-55FC-1CDE-1609AAF9CDBF}"/>
              </a:ext>
            </a:extLst>
          </p:cNvPr>
          <p:cNvSpPr txBox="1"/>
          <p:nvPr/>
        </p:nvSpPr>
        <p:spPr>
          <a:xfrm flipH="1">
            <a:off x="1005838" y="174504"/>
            <a:ext cx="73054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300">
                <a:solidFill>
                  <a:schemeClr val="accent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디바이스 간 데이터 이전 기능</a:t>
            </a:r>
            <a:endParaRPr lang="ko-KR" altLang="en-US" sz="3600" b="1" spc="300" dirty="0">
              <a:solidFill>
                <a:schemeClr val="accent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8025E78-4311-9E9F-352C-A1ABE017A395}"/>
              </a:ext>
            </a:extLst>
          </p:cNvPr>
          <p:cNvGrpSpPr/>
          <p:nvPr/>
        </p:nvGrpSpPr>
        <p:grpSpPr>
          <a:xfrm>
            <a:off x="836848" y="2187758"/>
            <a:ext cx="10733457" cy="2267703"/>
            <a:chOff x="723437" y="1453052"/>
            <a:chExt cx="10733457" cy="1397323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B156E0C5-D2AB-42B5-8BEB-5F74FE444529}"/>
                </a:ext>
              </a:extLst>
            </p:cNvPr>
            <p:cNvSpPr/>
            <p:nvPr/>
          </p:nvSpPr>
          <p:spPr>
            <a:xfrm>
              <a:off x="723437" y="1453052"/>
              <a:ext cx="10733457" cy="1397323"/>
            </a:xfrm>
            <a:prstGeom prst="roundRect">
              <a:avLst/>
            </a:prstGeom>
            <a:noFill/>
            <a:ln w="57150">
              <a:solidFill>
                <a:srgbClr val="1859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12E2D10-5EE7-B25F-5D90-817D04249E89}"/>
                </a:ext>
              </a:extLst>
            </p:cNvPr>
            <p:cNvSpPr txBox="1"/>
            <p:nvPr/>
          </p:nvSpPr>
          <p:spPr>
            <a:xfrm flipH="1">
              <a:off x="991685" y="1657878"/>
              <a:ext cx="10196960" cy="8262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ko-KR" sz="2200" spc="300"/>
                <a:t>1. </a:t>
              </a:r>
              <a:r>
                <a:rPr lang="ko-KR" altLang="en-US" sz="2200" spc="300"/>
                <a:t>데이터를 </a:t>
              </a:r>
              <a:r>
                <a:rPr lang="ko-KR" altLang="en-US" sz="2200" spc="300">
                  <a:solidFill>
                    <a:srgbClr val="1B5D8C"/>
                  </a:solidFill>
                </a:rPr>
                <a:t>송신</a:t>
              </a:r>
              <a:r>
                <a:rPr lang="ko-KR" altLang="en-US" sz="2200" spc="300"/>
                <a:t>할 디바이스에서 난수 코드 </a:t>
              </a:r>
              <a:r>
                <a:rPr lang="ko-KR" altLang="en-US" sz="2200" spc="300">
                  <a:solidFill>
                    <a:srgbClr val="1B5D8C"/>
                  </a:solidFill>
                </a:rPr>
                <a:t>생성</a:t>
              </a:r>
            </a:p>
            <a:p>
              <a:pPr>
                <a:lnSpc>
                  <a:spcPct val="200000"/>
                </a:lnSpc>
              </a:pPr>
              <a:r>
                <a:rPr lang="en-US" altLang="ko-KR" sz="2200" spc="300"/>
                <a:t>2. </a:t>
              </a:r>
              <a:r>
                <a:rPr lang="ko-KR" altLang="en-US" sz="2200" spc="300"/>
                <a:t>데이터를 </a:t>
              </a:r>
              <a:r>
                <a:rPr lang="ko-KR" altLang="en-US" sz="2200" spc="300">
                  <a:solidFill>
                    <a:srgbClr val="1B5D8C"/>
                  </a:solidFill>
                </a:rPr>
                <a:t>수신</a:t>
              </a:r>
              <a:r>
                <a:rPr lang="ko-KR" altLang="en-US" sz="2200" spc="300"/>
                <a:t>할 디바이스에서 난수 코드 </a:t>
              </a:r>
              <a:r>
                <a:rPr lang="ko-KR" altLang="en-US" sz="2200" spc="300">
                  <a:solidFill>
                    <a:srgbClr val="1B5D8C"/>
                  </a:solidFill>
                </a:rPr>
                <a:t>입력</a:t>
              </a:r>
              <a:endParaRPr lang="en-US" altLang="ko-KR" sz="2200" spc="300" dirty="0">
                <a:solidFill>
                  <a:srgbClr val="1B5D8C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30109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>
                <a:solidFill>
                  <a:schemeClr val="accent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Part 3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317379-035B-55FC-1CDE-1609AAF9CDBF}"/>
              </a:ext>
            </a:extLst>
          </p:cNvPr>
          <p:cNvSpPr txBox="1"/>
          <p:nvPr/>
        </p:nvSpPr>
        <p:spPr>
          <a:xfrm flipH="1">
            <a:off x="1005838" y="174504"/>
            <a:ext cx="73054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spc="300">
                <a:solidFill>
                  <a:schemeClr val="accent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Development Environment</a:t>
            </a:r>
            <a:endParaRPr lang="ko-KR" altLang="en-US" sz="3600" b="1" spc="300" dirty="0">
              <a:solidFill>
                <a:schemeClr val="accent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8025E78-4311-9E9F-352C-A1ABE017A395}"/>
              </a:ext>
            </a:extLst>
          </p:cNvPr>
          <p:cNvGrpSpPr/>
          <p:nvPr/>
        </p:nvGrpSpPr>
        <p:grpSpPr>
          <a:xfrm>
            <a:off x="1416423" y="1129887"/>
            <a:ext cx="9018495" cy="5219442"/>
            <a:chOff x="723436" y="1357837"/>
            <a:chExt cx="10733457" cy="3391096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B156E0C5-D2AB-42B5-8BEB-5F74FE444529}"/>
                </a:ext>
              </a:extLst>
            </p:cNvPr>
            <p:cNvSpPr/>
            <p:nvPr/>
          </p:nvSpPr>
          <p:spPr>
            <a:xfrm>
              <a:off x="723436" y="1453052"/>
              <a:ext cx="10733457" cy="3240705"/>
            </a:xfrm>
            <a:prstGeom prst="roundRect">
              <a:avLst/>
            </a:prstGeom>
            <a:noFill/>
            <a:ln w="57150">
              <a:solidFill>
                <a:srgbClr val="1859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12E2D10-5EE7-B25F-5D90-817D04249E89}"/>
                </a:ext>
              </a:extLst>
            </p:cNvPr>
            <p:cNvSpPr txBox="1"/>
            <p:nvPr/>
          </p:nvSpPr>
          <p:spPr>
            <a:xfrm flipH="1">
              <a:off x="1128875" y="1357837"/>
              <a:ext cx="10196960" cy="33910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ko-KR" sz="2200" b="1" spc="300"/>
                <a:t>- Server</a:t>
              </a:r>
            </a:p>
            <a:p>
              <a:pPr>
                <a:lnSpc>
                  <a:spcPct val="200000"/>
                </a:lnSpc>
              </a:pPr>
              <a:r>
                <a:rPr lang="en-US" altLang="ko-KR" sz="2000" spc="300"/>
                <a:t>    - DB: mysql</a:t>
              </a:r>
            </a:p>
            <a:p>
              <a:pPr>
                <a:lnSpc>
                  <a:spcPct val="200000"/>
                </a:lnSpc>
              </a:pPr>
              <a:r>
                <a:rPr lang="en-US" altLang="ko-KR" sz="2000" spc="300"/>
                <a:t>    - Server Engine: Spring</a:t>
              </a:r>
            </a:p>
            <a:p>
              <a:pPr>
                <a:lnSpc>
                  <a:spcPct val="200000"/>
                </a:lnSpc>
              </a:pPr>
              <a:r>
                <a:rPr lang="en-US" altLang="ko-KR" sz="2000" spc="300"/>
                <a:t>    - Cloud Computing Platform: AWS EC2 and RDS</a:t>
              </a:r>
            </a:p>
            <a:p>
              <a:pPr>
                <a:lnSpc>
                  <a:spcPct val="200000"/>
                </a:lnSpc>
              </a:pPr>
              <a:r>
                <a:rPr lang="en-US" altLang="ko-KR" sz="2200" b="1" spc="300"/>
                <a:t>- AI Model</a:t>
              </a:r>
            </a:p>
            <a:p>
              <a:pPr>
                <a:lnSpc>
                  <a:spcPct val="200000"/>
                </a:lnSpc>
              </a:pPr>
              <a:r>
                <a:rPr lang="en-US" altLang="ko-KR" sz="2000" spc="300"/>
                <a:t>    - Clova OCR API</a:t>
              </a:r>
            </a:p>
            <a:p>
              <a:pPr>
                <a:lnSpc>
                  <a:spcPct val="200000"/>
                </a:lnSpc>
              </a:pPr>
              <a:r>
                <a:rPr lang="en-US" altLang="ko-KR" sz="2200" b="1" spc="300"/>
                <a:t>- Client</a:t>
              </a:r>
            </a:p>
            <a:p>
              <a:pPr>
                <a:lnSpc>
                  <a:spcPct val="200000"/>
                </a:lnSpc>
              </a:pPr>
              <a:r>
                <a:rPr lang="en-US" altLang="ko-KR" sz="2000" spc="300"/>
                <a:t>    - Client Engine: Unity 2D</a:t>
              </a:r>
              <a:endParaRPr lang="en-US" altLang="ko-KR" sz="2000" spc="300" dirty="0">
                <a:solidFill>
                  <a:srgbClr val="1B5D8C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99150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9967D65-E830-493F-9D2A-BA47294DF3C8}"/>
              </a:ext>
            </a:extLst>
          </p:cNvPr>
          <p:cNvSpPr/>
          <p:nvPr/>
        </p:nvSpPr>
        <p:spPr>
          <a:xfrm>
            <a:off x="0" y="0"/>
            <a:ext cx="70731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40B3F64-DCEA-48CE-A438-6DC0462E16DD}"/>
              </a:ext>
            </a:extLst>
          </p:cNvPr>
          <p:cNvSpPr/>
          <p:nvPr/>
        </p:nvSpPr>
        <p:spPr>
          <a:xfrm>
            <a:off x="386080" y="355600"/>
            <a:ext cx="1280160" cy="128016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6670B0-6CD4-447D-8E59-968951E3F521}"/>
              </a:ext>
            </a:extLst>
          </p:cNvPr>
          <p:cNvSpPr txBox="1"/>
          <p:nvPr/>
        </p:nvSpPr>
        <p:spPr>
          <a:xfrm flipH="1">
            <a:off x="1976118" y="616262"/>
            <a:ext cx="1521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3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목차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868A564-5C93-444C-9BB7-66C25FFD4D94}"/>
              </a:ext>
            </a:extLst>
          </p:cNvPr>
          <p:cNvGrpSpPr/>
          <p:nvPr/>
        </p:nvGrpSpPr>
        <p:grpSpPr>
          <a:xfrm>
            <a:off x="674708" y="2267425"/>
            <a:ext cx="2724144" cy="523220"/>
            <a:chOff x="1191929" y="2733040"/>
            <a:chExt cx="2724144" cy="52322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5B1ABA3-7F9C-4EAF-A909-EDBE8DD7EEB9}"/>
                </a:ext>
              </a:extLst>
            </p:cNvPr>
            <p:cNvSpPr txBox="1"/>
            <p:nvPr/>
          </p:nvSpPr>
          <p:spPr>
            <a:xfrm>
              <a:off x="1191929" y="2733040"/>
              <a:ext cx="98616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spc="3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#1, </a:t>
              </a:r>
              <a:endParaRPr lang="ko-KR" altLang="en-US" sz="2800" b="1" spc="3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EC64467-7DB3-4E18-9C95-D9A65B2E35BB}"/>
                </a:ext>
              </a:extLst>
            </p:cNvPr>
            <p:cNvSpPr txBox="1"/>
            <p:nvPr/>
          </p:nvSpPr>
          <p:spPr>
            <a:xfrm>
              <a:off x="1976118" y="2733040"/>
              <a:ext cx="193995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spc="3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추진 배경</a:t>
              </a:r>
              <a:endParaRPr lang="ko-KR" altLang="en-US" sz="2800" b="1" spc="3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DBDC3F1-5C57-49E7-92D1-035A63CFD9BA}"/>
              </a:ext>
            </a:extLst>
          </p:cNvPr>
          <p:cNvGrpSpPr/>
          <p:nvPr/>
        </p:nvGrpSpPr>
        <p:grpSpPr>
          <a:xfrm>
            <a:off x="674708" y="3661603"/>
            <a:ext cx="2211307" cy="525509"/>
            <a:chOff x="1191929" y="2730751"/>
            <a:chExt cx="2211307" cy="52550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9C98ED1-F442-4E67-8FC9-E511EE5540F0}"/>
                </a:ext>
              </a:extLst>
            </p:cNvPr>
            <p:cNvSpPr txBox="1"/>
            <p:nvPr/>
          </p:nvSpPr>
          <p:spPr>
            <a:xfrm>
              <a:off x="1191929" y="2733040"/>
              <a:ext cx="98616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spc="3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#2, </a:t>
              </a:r>
              <a:endParaRPr lang="ko-KR" altLang="en-US" sz="2800" b="1" spc="3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2E4DEFE-BC42-48FF-848C-EF9A07A773CF}"/>
                </a:ext>
              </a:extLst>
            </p:cNvPr>
            <p:cNvSpPr txBox="1"/>
            <p:nvPr/>
          </p:nvSpPr>
          <p:spPr>
            <a:xfrm>
              <a:off x="2025936" y="2730751"/>
              <a:ext cx="13773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spc="3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차별성</a:t>
              </a:r>
              <a:endParaRPr lang="ko-KR" altLang="en-US" sz="2800" b="1" spc="3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4386302-EFFB-449D-9B3B-63EE40C74081}"/>
              </a:ext>
            </a:extLst>
          </p:cNvPr>
          <p:cNvGrpSpPr/>
          <p:nvPr/>
        </p:nvGrpSpPr>
        <p:grpSpPr>
          <a:xfrm>
            <a:off x="674708" y="5058070"/>
            <a:ext cx="2757571" cy="523220"/>
            <a:chOff x="1191929" y="2733040"/>
            <a:chExt cx="1740749" cy="52322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0A52212-A4CD-4FFE-BD39-A92687D315C3}"/>
                </a:ext>
              </a:extLst>
            </p:cNvPr>
            <p:cNvSpPr txBox="1"/>
            <p:nvPr/>
          </p:nvSpPr>
          <p:spPr>
            <a:xfrm>
              <a:off x="1191929" y="2733040"/>
              <a:ext cx="62252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spc="3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#3, </a:t>
              </a:r>
              <a:endParaRPr lang="ko-KR" altLang="en-US" sz="2800" b="1" spc="3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0F6BE83-40A0-4FE8-B41C-0839AA18DB54}"/>
                </a:ext>
              </a:extLst>
            </p:cNvPr>
            <p:cNvSpPr txBox="1"/>
            <p:nvPr/>
          </p:nvSpPr>
          <p:spPr>
            <a:xfrm>
              <a:off x="1708059" y="2733040"/>
              <a:ext cx="122461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spc="30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추가 기능</a:t>
              </a:r>
              <a:endParaRPr lang="ko-KR" altLang="en-US" sz="2800" b="1" spc="3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0BBA2171-6BF7-65E8-89E3-232990558F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8" r="11551"/>
          <a:stretch/>
        </p:blipFill>
        <p:spPr>
          <a:xfrm>
            <a:off x="7073152" y="0"/>
            <a:ext cx="51188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159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6676EED1-2A31-7214-03BA-E268A9B506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AE40350E-09AB-43F9-A15D-3067D7C6C051}"/>
              </a:ext>
            </a:extLst>
          </p:cNvPr>
          <p:cNvGrpSpPr/>
          <p:nvPr/>
        </p:nvGrpSpPr>
        <p:grpSpPr>
          <a:xfrm>
            <a:off x="6208956" y="3564123"/>
            <a:ext cx="5669280" cy="3001327"/>
            <a:chOff x="426720" y="3465512"/>
            <a:chExt cx="5669280" cy="300132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FB253996-9806-40AB-89EA-69B28BD22D4E}"/>
                </a:ext>
              </a:extLst>
            </p:cNvPr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1845643F-20C1-4F46-A6F5-B1AF67DE2139}"/>
                </a:ext>
              </a:extLst>
            </p:cNvPr>
            <p:cNvGrpSpPr/>
            <p:nvPr/>
          </p:nvGrpSpPr>
          <p:grpSpPr>
            <a:xfrm>
              <a:off x="657912" y="3708260"/>
              <a:ext cx="4131271" cy="1857753"/>
              <a:chOff x="2700072" y="2021840"/>
              <a:chExt cx="5625440" cy="2529654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7E11296-29DB-4C93-ABB1-179A9F33DBFD}"/>
                  </a:ext>
                </a:extLst>
              </p:cNvPr>
              <p:cNvSpPr txBox="1"/>
              <p:nvPr/>
            </p:nvSpPr>
            <p:spPr>
              <a:xfrm>
                <a:off x="2700072" y="2021840"/>
                <a:ext cx="1957593" cy="7124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Part 1, </a:t>
                </a:r>
                <a:endParaRPr lang="ko-KR" altLang="en-US" sz="2800" b="1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864ECFB-1EF9-4779-8242-1790A92FF205}"/>
                  </a:ext>
                </a:extLst>
              </p:cNvPr>
              <p:cNvSpPr txBox="1"/>
              <p:nvPr/>
            </p:nvSpPr>
            <p:spPr>
              <a:xfrm>
                <a:off x="4164723" y="2734295"/>
                <a:ext cx="4160789" cy="18171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200000"/>
                  </a:lnSpc>
                </a:pPr>
                <a:r>
                  <a:rPr lang="ko-KR" altLang="en-US" sz="4800" b="1" spc="30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추진 배경</a:t>
                </a:r>
                <a:endParaRPr lang="ko-KR" altLang="en-US" sz="4800" b="1" spc="3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8109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>
                <a:solidFill>
                  <a:schemeClr val="accent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Part 1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300">
                <a:solidFill>
                  <a:schemeClr val="accent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추진 배경</a:t>
            </a:r>
            <a:endParaRPr lang="ko-KR" altLang="en-US" sz="3600" b="1" spc="300" dirty="0">
              <a:solidFill>
                <a:schemeClr val="accent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8A248FD-8C92-39D1-F83B-3FCC7A75C6C2}"/>
              </a:ext>
            </a:extLst>
          </p:cNvPr>
          <p:cNvGrpSpPr/>
          <p:nvPr/>
        </p:nvGrpSpPr>
        <p:grpSpPr>
          <a:xfrm>
            <a:off x="729271" y="2098109"/>
            <a:ext cx="10733457" cy="2681661"/>
            <a:chOff x="723437" y="1453051"/>
            <a:chExt cx="10733457" cy="1460928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5796F8EB-A96F-B341-3828-04D70255E67F}"/>
                </a:ext>
              </a:extLst>
            </p:cNvPr>
            <p:cNvSpPr/>
            <p:nvPr/>
          </p:nvSpPr>
          <p:spPr>
            <a:xfrm>
              <a:off x="723437" y="1453051"/>
              <a:ext cx="10733457" cy="1460928"/>
            </a:xfrm>
            <a:prstGeom prst="roundRect">
              <a:avLst/>
            </a:prstGeom>
            <a:noFill/>
            <a:ln w="57150">
              <a:solidFill>
                <a:srgbClr val="1859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0B1D9BA-4ED7-E1F8-601B-836548F235BA}"/>
                </a:ext>
              </a:extLst>
            </p:cNvPr>
            <p:cNvSpPr txBox="1"/>
            <p:nvPr/>
          </p:nvSpPr>
          <p:spPr>
            <a:xfrm flipH="1">
              <a:off x="1155032" y="1517017"/>
              <a:ext cx="10196960" cy="12000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ko-KR" altLang="en-US" sz="2200" spc="300"/>
                <a:t>복용하는 약을 개별로 정보 검색 후 부작용 정보 습득 </a:t>
              </a:r>
              <a:endParaRPr lang="en-US" altLang="ko-KR" sz="2200" spc="300"/>
            </a:p>
            <a:p>
              <a:pPr>
                <a:lnSpc>
                  <a:spcPct val="200000"/>
                </a:lnSpc>
              </a:pPr>
              <a:r>
                <a:rPr lang="en-US" altLang="ko-KR" sz="2800" b="1" spc="300"/>
                <a:t>vs </a:t>
              </a:r>
            </a:p>
            <a:p>
              <a:pPr>
                <a:lnSpc>
                  <a:spcPct val="200000"/>
                </a:lnSpc>
              </a:pPr>
              <a:r>
                <a:rPr lang="ko-KR" altLang="en-US" sz="2200" spc="300"/>
                <a:t>섭취하는 약 등록 후 부작용 자동 조회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11033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A6283B2-9813-0BF7-1E40-FDE5B10156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6CB478BC-23FB-4EA9-8F28-CDE4FF7C7CD1}"/>
              </a:ext>
            </a:extLst>
          </p:cNvPr>
          <p:cNvGrpSpPr/>
          <p:nvPr/>
        </p:nvGrpSpPr>
        <p:grpSpPr>
          <a:xfrm>
            <a:off x="426720" y="3465512"/>
            <a:ext cx="5669280" cy="3001327"/>
            <a:chOff x="426720" y="3465512"/>
            <a:chExt cx="5669280" cy="3001327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FE28A37-4667-4ABC-99F2-A39EA9EF68F0}"/>
                </a:ext>
              </a:extLst>
            </p:cNvPr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667BF3E3-F42F-4761-8D39-E67912A52438}"/>
                </a:ext>
              </a:extLst>
            </p:cNvPr>
            <p:cNvGrpSpPr/>
            <p:nvPr/>
          </p:nvGrpSpPr>
          <p:grpSpPr>
            <a:xfrm>
              <a:off x="657911" y="3708260"/>
              <a:ext cx="3584381" cy="1640899"/>
              <a:chOff x="2700072" y="2021840"/>
              <a:chExt cx="4880757" cy="2234370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7C2DF40-F059-4C5A-845B-22A41B693565}"/>
                  </a:ext>
                </a:extLst>
              </p:cNvPr>
              <p:cNvSpPr txBox="1"/>
              <p:nvPr/>
            </p:nvSpPr>
            <p:spPr>
              <a:xfrm>
                <a:off x="2700072" y="2021840"/>
                <a:ext cx="1957595" cy="7124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Part 2, </a:t>
                </a:r>
                <a:endParaRPr lang="ko-KR" altLang="en-US" sz="2800" b="1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D567853-BF0A-4002-9700-20541149E58E}"/>
                  </a:ext>
                </a:extLst>
              </p:cNvPr>
              <p:cNvSpPr txBox="1"/>
              <p:nvPr/>
            </p:nvSpPr>
            <p:spPr>
              <a:xfrm>
                <a:off x="4657667" y="2439011"/>
                <a:ext cx="2923162" cy="18171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200000"/>
                  </a:lnSpc>
                </a:pPr>
                <a:r>
                  <a:rPr lang="ko-KR" altLang="en-US" sz="4800" b="1" spc="30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차별성</a:t>
                </a:r>
                <a:endParaRPr lang="ko-KR" altLang="en-US" sz="4800" b="1" spc="3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46644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>
                <a:solidFill>
                  <a:schemeClr val="accent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Part 2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38" y="174504"/>
            <a:ext cx="10334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300">
                <a:solidFill>
                  <a:schemeClr val="accent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 유사 어플리케이션 </a:t>
            </a:r>
            <a:r>
              <a:rPr lang="en-US" altLang="ko-KR" sz="3600" b="1" spc="300">
                <a:solidFill>
                  <a:schemeClr val="accent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MyTherapy</a:t>
            </a:r>
            <a:r>
              <a:rPr lang="ko-KR" altLang="en-US" sz="3600" b="1" spc="300">
                <a:solidFill>
                  <a:schemeClr val="accent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 비교</a:t>
            </a:r>
            <a:endParaRPr lang="ko-KR" altLang="en-US" sz="3600" b="1" spc="300" dirty="0">
              <a:solidFill>
                <a:schemeClr val="accent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8A248FD-8C92-39D1-F83B-3FCC7A75C6C2}"/>
              </a:ext>
            </a:extLst>
          </p:cNvPr>
          <p:cNvGrpSpPr/>
          <p:nvPr/>
        </p:nvGrpSpPr>
        <p:grpSpPr>
          <a:xfrm>
            <a:off x="1570551" y="2066364"/>
            <a:ext cx="9050897" cy="2725272"/>
            <a:chOff x="511492" y="1453050"/>
            <a:chExt cx="11258175" cy="2860203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5796F8EB-A96F-B341-3828-04D70255E67F}"/>
                </a:ext>
              </a:extLst>
            </p:cNvPr>
            <p:cNvSpPr/>
            <p:nvPr/>
          </p:nvSpPr>
          <p:spPr>
            <a:xfrm>
              <a:off x="511492" y="1453050"/>
              <a:ext cx="11258175" cy="2860203"/>
            </a:xfrm>
            <a:prstGeom prst="roundRect">
              <a:avLst/>
            </a:prstGeom>
            <a:noFill/>
            <a:ln w="57150">
              <a:solidFill>
                <a:srgbClr val="1859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0B1D9BA-4ED7-E1F8-601B-836548F235BA}"/>
                </a:ext>
              </a:extLst>
            </p:cNvPr>
            <p:cNvSpPr txBox="1"/>
            <p:nvPr/>
          </p:nvSpPr>
          <p:spPr>
            <a:xfrm flipH="1">
              <a:off x="1158924" y="1677924"/>
              <a:ext cx="8175515" cy="1995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ko-KR" sz="2200" spc="300"/>
                <a:t>- 500</a:t>
              </a:r>
              <a:r>
                <a:rPr lang="ko-KR" altLang="en-US" sz="2200" spc="300"/>
                <a:t>만명 이상의 다운로드 수 기록 </a:t>
              </a:r>
              <a:endParaRPr lang="en-US" altLang="ko-KR" sz="2200" spc="300"/>
            </a:p>
            <a:p>
              <a:pPr>
                <a:lnSpc>
                  <a:spcPct val="200000"/>
                </a:lnSpc>
              </a:pPr>
              <a:r>
                <a:rPr lang="en-US" altLang="ko-KR" sz="2200" spc="300"/>
                <a:t>  </a:t>
              </a:r>
              <a:r>
                <a:rPr lang="ko-KR" altLang="en-US" sz="2200" spc="300"/>
                <a:t>→ 복약관리에 대한 수요 입증</a:t>
              </a:r>
            </a:p>
            <a:p>
              <a:pPr>
                <a:lnSpc>
                  <a:spcPct val="200000"/>
                </a:lnSpc>
              </a:pPr>
              <a:r>
                <a:rPr lang="en-US" altLang="ko-KR" sz="2200" spc="300"/>
                <a:t>- </a:t>
              </a:r>
              <a:r>
                <a:rPr lang="ko-KR" altLang="en-US" sz="2200" spc="300"/>
                <a:t>해당 앱은 실생활 적용 시 문제점 있음</a:t>
              </a:r>
              <a:endParaRPr lang="en-US" altLang="ko-KR" sz="2200" spc="300"/>
            </a:p>
          </p:txBody>
        </p:sp>
      </p:grpSp>
    </p:spTree>
    <p:extLst>
      <p:ext uri="{BB962C8B-B14F-4D97-AF65-F5344CB8AC3E}">
        <p14:creationId xmlns:p14="http://schemas.microsoft.com/office/powerpoint/2010/main" val="3431023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>
                <a:solidFill>
                  <a:schemeClr val="accent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Part 2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300">
                <a:solidFill>
                  <a:schemeClr val="accent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차별성</a:t>
            </a:r>
            <a:endParaRPr lang="ko-KR" altLang="en-US" sz="3600" b="1" spc="300" dirty="0">
              <a:solidFill>
                <a:schemeClr val="accent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8A248FD-8C92-39D1-F83B-3FCC7A75C6C2}"/>
              </a:ext>
            </a:extLst>
          </p:cNvPr>
          <p:cNvGrpSpPr/>
          <p:nvPr/>
        </p:nvGrpSpPr>
        <p:grpSpPr>
          <a:xfrm>
            <a:off x="356536" y="1617003"/>
            <a:ext cx="11998024" cy="3994905"/>
            <a:chOff x="511492" y="1453050"/>
            <a:chExt cx="11670552" cy="2860203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5796F8EB-A96F-B341-3828-04D70255E67F}"/>
                </a:ext>
              </a:extLst>
            </p:cNvPr>
            <p:cNvSpPr/>
            <p:nvPr/>
          </p:nvSpPr>
          <p:spPr>
            <a:xfrm>
              <a:off x="511492" y="1453050"/>
              <a:ext cx="11258175" cy="2860203"/>
            </a:xfrm>
            <a:prstGeom prst="roundRect">
              <a:avLst/>
            </a:prstGeom>
            <a:noFill/>
            <a:ln w="57150">
              <a:solidFill>
                <a:srgbClr val="1859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0B1D9BA-4ED7-E1F8-601B-836548F235BA}"/>
                </a:ext>
              </a:extLst>
            </p:cNvPr>
            <p:cNvSpPr txBox="1"/>
            <p:nvPr/>
          </p:nvSpPr>
          <p:spPr>
            <a:xfrm flipH="1">
              <a:off x="701551" y="1645838"/>
              <a:ext cx="11480493" cy="22822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ko-KR" sz="2200" spc="300"/>
                <a:t>- OCR </a:t>
              </a:r>
              <a:r>
                <a:rPr lang="ko-KR" altLang="en-US" sz="2200" spc="300"/>
                <a:t>기능으로 약 입력 기능 개선</a:t>
              </a:r>
              <a:endParaRPr lang="en-US" altLang="ko-KR" sz="2200" spc="300"/>
            </a:p>
            <a:p>
              <a:pPr>
                <a:lnSpc>
                  <a:spcPct val="200000"/>
                </a:lnSpc>
              </a:pPr>
              <a:r>
                <a:rPr lang="ko-KR" altLang="en-US" sz="1600" spc="300"/>
                <a:t>→ 수동으로 입력할 경우</a:t>
              </a:r>
              <a:r>
                <a:rPr lang="en-US" altLang="ko-KR" sz="1600" spc="300"/>
                <a:t>, </a:t>
              </a:r>
              <a:r>
                <a:rPr lang="ko-KR" altLang="en-US" sz="1600" spc="300"/>
                <a:t>비슷한 이름의 완전히 다른 약이 입력될</a:t>
              </a:r>
              <a:r>
                <a:rPr lang="en-US" altLang="ko-KR" sz="1600" spc="300"/>
                <a:t> </a:t>
              </a:r>
              <a:r>
                <a:rPr lang="ko-KR" altLang="en-US" sz="1600" spc="300"/>
                <a:t>가능성을 </a:t>
              </a:r>
              <a:r>
                <a:rPr lang="en-US" altLang="ko-KR" sz="1600" spc="300"/>
                <a:t>OCR </a:t>
              </a:r>
              <a:r>
                <a:rPr lang="ko-KR" altLang="en-US" sz="1600" spc="300"/>
                <a:t>자동 입력으로 예방</a:t>
              </a:r>
              <a:endParaRPr lang="en-US" altLang="ko-KR" sz="1600" spc="300"/>
            </a:p>
            <a:p>
              <a:pPr>
                <a:lnSpc>
                  <a:spcPct val="200000"/>
                </a:lnSpc>
              </a:pPr>
              <a:r>
                <a:rPr lang="en-US" altLang="ko-KR" sz="2200" spc="300"/>
                <a:t>- </a:t>
              </a:r>
              <a:r>
                <a:rPr lang="ko-KR" altLang="en-US" sz="2200" spc="300"/>
                <a:t>약 뿐만 아니라 영양제</a:t>
              </a:r>
              <a:r>
                <a:rPr lang="en-US" altLang="ko-KR" sz="2200" spc="300"/>
                <a:t>, </a:t>
              </a:r>
              <a:r>
                <a:rPr lang="ko-KR" altLang="en-US" sz="2200" spc="300"/>
                <a:t>음식 부작용 기능 지원</a:t>
              </a:r>
              <a:endParaRPr lang="en-US" altLang="ko-KR" sz="2200" spc="300"/>
            </a:p>
            <a:p>
              <a:pPr>
                <a:lnSpc>
                  <a:spcPct val="200000"/>
                </a:lnSpc>
              </a:pPr>
              <a:r>
                <a:rPr lang="en-US" altLang="ko-KR" sz="2200" spc="300"/>
                <a:t>- </a:t>
              </a:r>
              <a:r>
                <a:rPr lang="ko-KR" altLang="en-US" sz="2200" spc="300"/>
                <a:t>임산부</a:t>
              </a:r>
              <a:r>
                <a:rPr lang="en-US" altLang="ko-KR" sz="2200" spc="300"/>
                <a:t>, </a:t>
              </a:r>
              <a:r>
                <a:rPr lang="ko-KR" altLang="en-US" sz="2200" spc="300"/>
                <a:t>어린이 같은 대상을 위한 사용자의 신체적 요소를 기반으로 </a:t>
              </a:r>
              <a:endParaRPr lang="en-US" altLang="ko-KR" sz="2200" spc="300"/>
            </a:p>
            <a:p>
              <a:pPr>
                <a:lnSpc>
                  <a:spcPct val="200000"/>
                </a:lnSpc>
              </a:pPr>
              <a:r>
                <a:rPr lang="en-US" altLang="ko-KR" sz="2200" spc="300"/>
                <a:t>  </a:t>
              </a:r>
              <a:r>
                <a:rPr lang="ko-KR" altLang="en-US" sz="2200" spc="300"/>
                <a:t>부작용 분석 지원 </a:t>
              </a:r>
              <a:endParaRPr lang="en-US" altLang="ko-KR" sz="2200" spc="300"/>
            </a:p>
          </p:txBody>
        </p:sp>
      </p:grpSp>
    </p:spTree>
    <p:extLst>
      <p:ext uri="{BB962C8B-B14F-4D97-AF65-F5344CB8AC3E}">
        <p14:creationId xmlns:p14="http://schemas.microsoft.com/office/powerpoint/2010/main" val="140213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1279FCA-FD27-048B-624C-FB56929F57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12573344-11B8-4428-8B24-64429C357BD1}"/>
              </a:ext>
            </a:extLst>
          </p:cNvPr>
          <p:cNvGrpSpPr/>
          <p:nvPr/>
        </p:nvGrpSpPr>
        <p:grpSpPr>
          <a:xfrm>
            <a:off x="426720" y="3465512"/>
            <a:ext cx="5669280" cy="3001327"/>
            <a:chOff x="426720" y="3465512"/>
            <a:chExt cx="5669280" cy="300132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A872F4B2-3965-4BA5-88D5-AB710EECCD10}"/>
                </a:ext>
              </a:extLst>
            </p:cNvPr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849A04B8-B31A-4DF2-BF99-26783BC0A85D}"/>
                </a:ext>
              </a:extLst>
            </p:cNvPr>
            <p:cNvGrpSpPr/>
            <p:nvPr/>
          </p:nvGrpSpPr>
          <p:grpSpPr>
            <a:xfrm>
              <a:off x="657911" y="3708260"/>
              <a:ext cx="3873932" cy="1596965"/>
              <a:chOff x="2700072" y="2021840"/>
              <a:chExt cx="5275030" cy="2174546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49C66CA-FC18-4A73-AA6D-20A2EC96985F}"/>
                  </a:ext>
                </a:extLst>
              </p:cNvPr>
              <p:cNvSpPr txBox="1"/>
              <p:nvPr/>
            </p:nvSpPr>
            <p:spPr>
              <a:xfrm>
                <a:off x="2700072" y="2021840"/>
                <a:ext cx="1957593" cy="7124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800" b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Part 3, </a:t>
                </a:r>
                <a:endParaRPr lang="ko-KR" altLang="en-US" sz="2800" b="1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5465CA2-3769-4BE9-AA7E-6F04145D7731}"/>
                  </a:ext>
                </a:extLst>
              </p:cNvPr>
              <p:cNvSpPr txBox="1"/>
              <p:nvPr/>
            </p:nvSpPr>
            <p:spPr>
              <a:xfrm>
                <a:off x="3814312" y="3064839"/>
                <a:ext cx="4160790" cy="11315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4800" b="1" spc="30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추가 기능</a:t>
                </a:r>
                <a:endParaRPr lang="ko-KR" altLang="en-US" sz="4800" b="1" spc="3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53689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>
                <a:solidFill>
                  <a:schemeClr val="accent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Part 3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317379-035B-55FC-1CDE-1609AAF9CDBF}"/>
              </a:ext>
            </a:extLst>
          </p:cNvPr>
          <p:cNvSpPr txBox="1"/>
          <p:nvPr/>
        </p:nvSpPr>
        <p:spPr>
          <a:xfrm flipH="1">
            <a:off x="1005839" y="174504"/>
            <a:ext cx="65190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pc="300">
                <a:solidFill>
                  <a:schemeClr val="accent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개인정보 보호 솔루션</a:t>
            </a:r>
            <a:endParaRPr lang="ko-KR" altLang="en-US" sz="3600" b="1" spc="300" dirty="0">
              <a:solidFill>
                <a:schemeClr val="accent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8025E78-4311-9E9F-352C-A1ABE017A395}"/>
              </a:ext>
            </a:extLst>
          </p:cNvPr>
          <p:cNvGrpSpPr/>
          <p:nvPr/>
        </p:nvGrpSpPr>
        <p:grpSpPr>
          <a:xfrm>
            <a:off x="729271" y="1551261"/>
            <a:ext cx="10733457" cy="4141327"/>
            <a:chOff x="723437" y="1453050"/>
            <a:chExt cx="10733457" cy="2839064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B156E0C5-D2AB-42B5-8BEB-5F74FE444529}"/>
                </a:ext>
              </a:extLst>
            </p:cNvPr>
            <p:cNvSpPr/>
            <p:nvPr/>
          </p:nvSpPr>
          <p:spPr>
            <a:xfrm>
              <a:off x="723437" y="1453050"/>
              <a:ext cx="10733457" cy="2839064"/>
            </a:xfrm>
            <a:prstGeom prst="roundRect">
              <a:avLst/>
            </a:prstGeom>
            <a:noFill/>
            <a:ln w="57150">
              <a:solidFill>
                <a:srgbClr val="1859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12E2D10-5EE7-B25F-5D90-817D04249E89}"/>
                </a:ext>
              </a:extLst>
            </p:cNvPr>
            <p:cNvSpPr txBox="1"/>
            <p:nvPr/>
          </p:nvSpPr>
          <p:spPr>
            <a:xfrm flipH="1">
              <a:off x="991685" y="1657878"/>
              <a:ext cx="10196960" cy="23118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ko-KR" sz="2200" spc="300"/>
                <a:t>- </a:t>
              </a:r>
              <a:r>
                <a:rPr lang="ko-KR" altLang="en-US" sz="2200" spc="300"/>
                <a:t>약 복용으로 개인의 질병을 </a:t>
              </a:r>
              <a:r>
                <a:rPr lang="ko-KR" altLang="en-US" sz="2200" spc="300">
                  <a:solidFill>
                    <a:srgbClr val="1B5D8C"/>
                  </a:solidFill>
                </a:rPr>
                <a:t>추론</a:t>
              </a:r>
              <a:r>
                <a:rPr lang="ko-KR" altLang="en-US" sz="2200" spc="300"/>
                <a:t> </a:t>
              </a:r>
              <a:r>
                <a:rPr lang="ko-KR" altLang="en-US" sz="2200" spc="300">
                  <a:solidFill>
                    <a:srgbClr val="1B5D8C"/>
                  </a:solidFill>
                </a:rPr>
                <a:t>가능</a:t>
              </a:r>
              <a:r>
                <a:rPr lang="ko-KR" altLang="en-US" sz="2200" spc="300"/>
                <a:t> </a:t>
              </a:r>
              <a:endParaRPr lang="en-US" altLang="ko-KR" sz="2200" spc="300"/>
            </a:p>
            <a:p>
              <a:pPr>
                <a:lnSpc>
                  <a:spcPct val="200000"/>
                </a:lnSpc>
              </a:pPr>
              <a:r>
                <a:rPr lang="en-US" altLang="ko-KR" sz="2200" spc="300"/>
                <a:t> </a:t>
              </a:r>
              <a:r>
                <a:rPr lang="ko-KR" altLang="en-US" sz="2200" spc="300"/>
                <a:t>→</a:t>
              </a:r>
              <a:r>
                <a:rPr lang="en-US" altLang="ko-KR" sz="2200" spc="300"/>
                <a:t> </a:t>
              </a:r>
              <a:r>
                <a:rPr lang="ko-KR" altLang="en-US" sz="2200" spc="300"/>
                <a:t>민감 개인정보에 대한 </a:t>
              </a:r>
              <a:r>
                <a:rPr lang="ko-KR" altLang="en-US" sz="2200" spc="300">
                  <a:solidFill>
                    <a:srgbClr val="1B5D8C"/>
                  </a:solidFill>
                </a:rPr>
                <a:t>솔루션</a:t>
              </a:r>
              <a:r>
                <a:rPr lang="ko-KR" altLang="en-US" sz="2200" spc="300"/>
                <a:t>이 </a:t>
              </a:r>
              <a:r>
                <a:rPr lang="ko-KR" altLang="en-US" sz="2200" spc="300">
                  <a:solidFill>
                    <a:srgbClr val="1B5D8C"/>
                  </a:solidFill>
                </a:rPr>
                <a:t>필요</a:t>
              </a:r>
            </a:p>
            <a:p>
              <a:pPr>
                <a:lnSpc>
                  <a:spcPct val="200000"/>
                </a:lnSpc>
              </a:pPr>
              <a:r>
                <a:rPr lang="en-US" altLang="ko-KR" sz="2200" spc="300"/>
                <a:t>- </a:t>
              </a:r>
              <a:r>
                <a:rPr lang="ko-KR" altLang="en-US" sz="2200" spc="300"/>
                <a:t>사용자의 데이터는 </a:t>
              </a:r>
              <a:r>
                <a:rPr lang="ko-KR" altLang="en-US" sz="2200" spc="300">
                  <a:solidFill>
                    <a:srgbClr val="1B5D8C"/>
                  </a:solidFill>
                </a:rPr>
                <a:t>디바이스 저장 </a:t>
              </a:r>
            </a:p>
            <a:p>
              <a:pPr>
                <a:lnSpc>
                  <a:spcPct val="200000"/>
                </a:lnSpc>
              </a:pPr>
              <a:r>
                <a:rPr lang="en-US" altLang="ko-KR" sz="2200" spc="300"/>
                <a:t>- </a:t>
              </a:r>
              <a:r>
                <a:rPr lang="ko-KR" altLang="en-US" sz="2200" spc="300"/>
                <a:t>전역 데이터는 </a:t>
              </a:r>
              <a:r>
                <a:rPr lang="en-US" altLang="ko-KR" sz="2200" spc="300">
                  <a:solidFill>
                    <a:srgbClr val="1B5D8C"/>
                  </a:solidFill>
                </a:rPr>
                <a:t>DB</a:t>
              </a:r>
              <a:r>
                <a:rPr lang="ko-KR" altLang="en-US" sz="2200" spc="300"/>
                <a:t> </a:t>
              </a:r>
              <a:r>
                <a:rPr lang="ko-KR" altLang="en-US" sz="2200" spc="300">
                  <a:solidFill>
                    <a:srgbClr val="1B5D8C"/>
                  </a:solidFill>
                </a:rPr>
                <a:t>저장</a:t>
              </a:r>
              <a:r>
                <a:rPr lang="ko-KR" altLang="en-US" sz="2200" spc="300"/>
                <a:t> </a:t>
              </a:r>
            </a:p>
            <a:p>
              <a:pPr>
                <a:lnSpc>
                  <a:spcPct val="200000"/>
                </a:lnSpc>
              </a:pPr>
              <a:r>
                <a:rPr lang="en-US" altLang="ko-KR" sz="2200" spc="300"/>
                <a:t>- </a:t>
              </a:r>
              <a:r>
                <a:rPr lang="ko-KR" altLang="en-US" sz="2200" spc="300"/>
                <a:t>사용자의 개인정보가 </a:t>
              </a:r>
              <a:r>
                <a:rPr lang="en-US" altLang="ko-KR" sz="2200" spc="300">
                  <a:solidFill>
                    <a:srgbClr val="1B5D8C"/>
                  </a:solidFill>
                </a:rPr>
                <a:t>C/S</a:t>
              </a:r>
              <a:r>
                <a:rPr lang="ko-KR" altLang="en-US" sz="2200" spc="300">
                  <a:solidFill>
                    <a:srgbClr val="1B5D8C"/>
                  </a:solidFill>
                </a:rPr>
                <a:t>통신에서 배제</a:t>
              </a:r>
              <a:endParaRPr lang="en-US" altLang="ko-KR" sz="2200" spc="300" dirty="0">
                <a:solidFill>
                  <a:srgbClr val="1B5D8C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9872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클래식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4B80"/>
      </a:accent1>
      <a:accent2>
        <a:srgbClr val="1282B0"/>
      </a:accent2>
      <a:accent3>
        <a:srgbClr val="C5C2B3"/>
      </a:accent3>
      <a:accent4>
        <a:srgbClr val="BEAD75"/>
      </a:accent4>
      <a:accent5>
        <a:srgbClr val="3371AE"/>
      </a:accent5>
      <a:accent6>
        <a:srgbClr val="5F8BC8"/>
      </a:accent6>
      <a:hlink>
        <a:srgbClr val="323F4F"/>
      </a:hlink>
      <a:folHlink>
        <a:srgbClr val="323F4F"/>
      </a:folHlink>
    </a:clrScheme>
    <a:fontScheme name="나눔스퀘어">
      <a:majorFont>
        <a:latin typeface="Arial"/>
        <a:ea typeface="나눔스퀘어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1238</TotalTime>
  <Words>249</Words>
  <Application>Microsoft Office PowerPoint</Application>
  <PresentationFormat>와이드스크린</PresentationFormat>
  <Paragraphs>56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Arial</vt:lpstr>
      <vt:lpstr>나눔스퀘어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정민 이</cp:lastModifiedBy>
  <cp:revision>471</cp:revision>
  <dcterms:created xsi:type="dcterms:W3CDTF">2019-12-23T00:32:35Z</dcterms:created>
  <dcterms:modified xsi:type="dcterms:W3CDTF">2023-09-11T14:41:59Z</dcterms:modified>
</cp:coreProperties>
</file>

<file path=docProps/thumbnail.jpeg>
</file>